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DM Sans Medium"/>
      <p:regular r:id="rId21"/>
    </p:embeddedFont>
    <p:embeddedFont>
      <p:font typeface="DM Sans Medium"/>
      <p:regular r:id="rId22"/>
    </p:embeddedFont>
    <p:embeddedFont>
      <p:font typeface="DM Sans Medium"/>
      <p:regular r:id="rId23"/>
    </p:embeddedFont>
    <p:embeddedFont>
      <p:font typeface="DM Sans Medium"/>
      <p:regular r:id="rId24"/>
    </p:embeddedFont>
    <p:embeddedFont>
      <p:font typeface="Inter"/>
      <p:regular r:id="rId25"/>
    </p:embeddedFont>
    <p:embeddedFont>
      <p:font typeface="Inter"/>
      <p:regular r:id="rId26"/>
    </p:embeddedFont>
    <p:embeddedFont>
      <p:font typeface="Inter"/>
      <p:regular r:id="rId27"/>
    </p:embeddedFont>
    <p:embeddedFont>
      <p:font typeface="Inter"/>
      <p:regular r:id="rId2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Relationship Id="rId26" Type="http://schemas.openxmlformats.org/officeDocument/2006/relationships/font" Target="fonts/font6.fntdata"/><Relationship Id="rId27" Type="http://schemas.openxmlformats.org/officeDocument/2006/relationships/font" Target="fonts/font7.fntdata"/><Relationship Id="rId28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2-1.png"/><Relationship Id="rId3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3-1.png"/><Relationship Id="rId3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4-1.png"/><Relationship Id="rId3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5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svg"/><Relationship Id="rId5" Type="http://schemas.openxmlformats.org/officeDocument/2006/relationships/image" Target="../media/image-2-5.png"/><Relationship Id="rId6" Type="http://schemas.openxmlformats.org/officeDocument/2006/relationships/image" Target="../media/image-2-6.svg"/><Relationship Id="rId7" Type="http://schemas.openxmlformats.org/officeDocument/2006/relationships/image" Target="../media/image-2-7.png"/><Relationship Id="rId8" Type="http://schemas.openxmlformats.org/officeDocument/2006/relationships/image" Target="../media/image-2-8.svg"/><Relationship Id="rId9" Type="http://schemas.openxmlformats.org/officeDocument/2006/relationships/image" Target="../media/image-2-9.png"/><Relationship Id="rId10" Type="http://schemas.openxmlformats.org/officeDocument/2006/relationships/image" Target="../media/image-2-10.svg"/><Relationship Id="rId11" Type="http://schemas.openxmlformats.org/officeDocument/2006/relationships/slideLayout" Target="../slideLayouts/slideLayout3.xml"/><Relationship Id="rId1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0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4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5.xml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DFDFE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1087413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A Local-First AI Workspace for macOS</a:t>
            </a:r>
            <a:endParaRPr lang="en-US" sz="2750" dirty="0"/>
          </a:p>
        </p:txBody>
      </p:sp>
      <p:sp>
        <p:nvSpPr>
          <p:cNvPr id="5" name="Shape 2"/>
          <p:cNvSpPr/>
          <p:nvPr/>
        </p:nvSpPr>
        <p:spPr>
          <a:xfrm>
            <a:off x="3925119" y="2185988"/>
            <a:ext cx="4722763" cy="1870025"/>
          </a:xfrm>
          <a:prstGeom prst="roundRect">
            <a:avLst>
              <a:gd name="adj" fmla="val 1137"/>
            </a:avLst>
          </a:prstGeom>
          <a:solidFill>
            <a:srgbClr val="EDEBE3"/>
          </a:solidFill>
          <a:ln/>
        </p:spPr>
      </p:sp>
      <p:sp>
        <p:nvSpPr>
          <p:cNvPr id="6" name="Shape 3"/>
          <p:cNvSpPr/>
          <p:nvPr/>
        </p:nvSpPr>
        <p:spPr>
          <a:xfrm>
            <a:off x="3925119" y="2185988"/>
            <a:ext cx="2361381" cy="1048420"/>
          </a:xfrm>
          <a:prstGeom prst="roundRect">
            <a:avLst>
              <a:gd name="adj" fmla="val 2028"/>
            </a:avLst>
          </a:prstGeom>
          <a:solidFill>
            <a:srgbClr val="EDEBE3"/>
          </a:solidFill>
          <a:ln/>
        </p:spPr>
      </p:sp>
      <p:sp>
        <p:nvSpPr>
          <p:cNvPr id="7" name="Text 4"/>
          <p:cNvSpPr/>
          <p:nvPr/>
        </p:nvSpPr>
        <p:spPr>
          <a:xfrm>
            <a:off x="4066877" y="2327746"/>
            <a:ext cx="1772022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🖥️</a:t>
            </a:r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 Runs on Your Mac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4066877" y="2639020"/>
            <a:ext cx="207786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data never leaves your device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286500" y="2185988"/>
            <a:ext cx="2361381" cy="1048420"/>
          </a:xfrm>
          <a:prstGeom prst="rect">
            <a:avLst/>
          </a:prstGeom>
          <a:solidFill>
            <a:srgbClr val="EDEBE3"/>
          </a:solidFill>
          <a:ln/>
        </p:spPr>
      </p:sp>
      <p:sp>
        <p:nvSpPr>
          <p:cNvPr id="10" name="Shape 7"/>
          <p:cNvSpPr/>
          <p:nvPr/>
        </p:nvSpPr>
        <p:spPr>
          <a:xfrm>
            <a:off x="6286500" y="2185988"/>
            <a:ext cx="19050" cy="1048420"/>
          </a:xfrm>
          <a:prstGeom prst="roundRect">
            <a:avLst>
              <a:gd name="adj" fmla="val 111628"/>
            </a:avLst>
          </a:prstGeom>
          <a:solidFill>
            <a:srgbClr val="D3D1C9"/>
          </a:solidFill>
          <a:ln/>
        </p:spPr>
      </p:sp>
      <p:sp>
        <p:nvSpPr>
          <p:cNvPr id="11" name="Text 8"/>
          <p:cNvSpPr/>
          <p:nvPr/>
        </p:nvSpPr>
        <p:spPr>
          <a:xfrm>
            <a:off x="6428259" y="2327746"/>
            <a:ext cx="1772022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🔗</a:t>
            </a:r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 Flexible Models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428259" y="2639020"/>
            <a:ext cx="207786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Connect to local or cloud language models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925119" y="3234407"/>
            <a:ext cx="4722763" cy="821606"/>
          </a:xfrm>
          <a:prstGeom prst="rect">
            <a:avLst/>
          </a:prstGeom>
          <a:solidFill>
            <a:srgbClr val="EDEBE3"/>
          </a:solidFill>
          <a:ln/>
        </p:spPr>
      </p:sp>
      <p:sp>
        <p:nvSpPr>
          <p:cNvPr id="14" name="Shape 11"/>
          <p:cNvSpPr/>
          <p:nvPr/>
        </p:nvSpPr>
        <p:spPr>
          <a:xfrm>
            <a:off x="3925119" y="3234407"/>
            <a:ext cx="4722763" cy="19050"/>
          </a:xfrm>
          <a:prstGeom prst="roundRect">
            <a:avLst>
              <a:gd name="adj" fmla="val 111628"/>
            </a:avLst>
          </a:prstGeom>
          <a:solidFill>
            <a:srgbClr val="D3D1C9"/>
          </a:solidFill>
          <a:ln/>
        </p:spPr>
      </p:sp>
      <p:sp>
        <p:nvSpPr>
          <p:cNvPr id="15" name="Text 12"/>
          <p:cNvSpPr/>
          <p:nvPr/>
        </p:nvSpPr>
        <p:spPr>
          <a:xfrm>
            <a:off x="4066877" y="3376166"/>
            <a:ext cx="1782887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🔓</a:t>
            </a:r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 Fully Open Source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4066877" y="3687440"/>
            <a:ext cx="443924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Anyone can read, audit, and verify the code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DFDFE0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9610" y="353244"/>
            <a:ext cx="4815780" cy="80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5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The Goal Is Accessible, Private, Local AI</a:t>
            </a:r>
            <a:endParaRPr lang="en-US" sz="2500" dirty="0"/>
          </a:p>
        </p:txBody>
      </p:sp>
      <p:sp>
        <p:nvSpPr>
          <p:cNvPr id="6" name="Text 2"/>
          <p:cNvSpPr/>
          <p:nvPr/>
        </p:nvSpPr>
        <p:spPr>
          <a:xfrm>
            <a:off x="449610" y="1330747"/>
            <a:ext cx="4815780" cy="587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Most AI products are cloud services — your conversations pass through servers you don't control. Professionals handling sensitive material have few good alternatives.</a:t>
            </a:r>
            <a:endParaRPr lang="en-US" sz="10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9610" y="2049512"/>
            <a:ext cx="256952" cy="2569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52041" y="2093640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Works Offline</a:t>
            </a:r>
            <a:endParaRPr lang="en-US" sz="1250" dirty="0"/>
          </a:p>
        </p:txBody>
      </p:sp>
      <p:sp>
        <p:nvSpPr>
          <p:cNvPr id="9" name="Text 4"/>
          <p:cNvSpPr/>
          <p:nvPr/>
        </p:nvSpPr>
        <p:spPr>
          <a:xfrm>
            <a:off x="852041" y="2364135"/>
            <a:ext cx="4413349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internet connection required for local models</a:t>
            </a:r>
            <a:endParaRPr lang="en-US" sz="10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9610" y="2792909"/>
            <a:ext cx="256952" cy="25695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52041" y="2837036"/>
            <a:ext cx="193737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No Conversation Tracking</a:t>
            </a:r>
            <a:endParaRPr lang="en-US" sz="1250" dirty="0"/>
          </a:p>
        </p:txBody>
      </p:sp>
      <p:sp>
        <p:nvSpPr>
          <p:cNvPr id="12" name="Text 6"/>
          <p:cNvSpPr/>
          <p:nvPr/>
        </p:nvSpPr>
        <p:spPr>
          <a:xfrm>
            <a:off x="852041" y="3107531"/>
            <a:ext cx="4413349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sessions stay on your machine, period</a:t>
            </a:r>
            <a:endParaRPr lang="en-US" sz="10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610" y="3536305"/>
            <a:ext cx="256952" cy="25695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52041" y="3580433"/>
            <a:ext cx="1725364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Understands Your Files</a:t>
            </a:r>
            <a:endParaRPr lang="en-US" sz="1250" dirty="0"/>
          </a:p>
        </p:txBody>
      </p:sp>
      <p:sp>
        <p:nvSpPr>
          <p:cNvPr id="15" name="Text 8"/>
          <p:cNvSpPr/>
          <p:nvPr/>
        </p:nvSpPr>
        <p:spPr>
          <a:xfrm>
            <a:off x="852041" y="3850928"/>
            <a:ext cx="4413349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Indexes and retrieves from your own personal data</a:t>
            </a:r>
            <a:endParaRPr lang="en-US" sz="100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610" y="4279702"/>
            <a:ext cx="256952" cy="256952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852041" y="4323829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Open Source</a:t>
            </a:r>
            <a:endParaRPr lang="en-US" sz="1250" dirty="0"/>
          </a:p>
        </p:txBody>
      </p:sp>
      <p:sp>
        <p:nvSpPr>
          <p:cNvPr id="18" name="Text 10"/>
          <p:cNvSpPr/>
          <p:nvPr/>
        </p:nvSpPr>
        <p:spPr>
          <a:xfrm>
            <a:off x="852041" y="4594324"/>
            <a:ext cx="4413349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line of code is readable and verifiable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30585"/>
            <a:ext cx="3698825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Four Main Capabilities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496119" y="1357089"/>
            <a:ext cx="4004965" cy="1507034"/>
          </a:xfrm>
          <a:prstGeom prst="roundRect">
            <a:avLst>
              <a:gd name="adj" fmla="val 1411"/>
            </a:avLst>
          </a:prstGeom>
          <a:solidFill>
            <a:srgbClr val="F9F8F5"/>
          </a:solidFill>
          <a:ln w="19050">
            <a:solidFill>
              <a:srgbClr val="D3D1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15169" y="1376139"/>
            <a:ext cx="3966865" cy="425276"/>
          </a:xfrm>
          <a:prstGeom prst="rect">
            <a:avLst/>
          </a:prstGeom>
          <a:solidFill>
            <a:srgbClr val="EDEBE3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2263" y="1482403"/>
            <a:ext cx="212601" cy="21260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6927" y="1943174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Chat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56927" y="2249686"/>
            <a:ext cx="368334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Streaming conversations, branching history, and inline source references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642842" y="1357089"/>
            <a:ext cx="4005039" cy="1507034"/>
          </a:xfrm>
          <a:prstGeom prst="roundRect">
            <a:avLst>
              <a:gd name="adj" fmla="val 1411"/>
            </a:avLst>
          </a:prstGeom>
          <a:solidFill>
            <a:srgbClr val="F9F8F5"/>
          </a:solidFill>
          <a:ln w="19050">
            <a:solidFill>
              <a:srgbClr val="D3D1C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61892" y="1376139"/>
            <a:ext cx="3966939" cy="425276"/>
          </a:xfrm>
          <a:prstGeom prst="rect">
            <a:avLst/>
          </a:prstGeom>
          <a:solidFill>
            <a:srgbClr val="EDEBE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9061" y="1482403"/>
            <a:ext cx="212601" cy="21260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803651" y="1943174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Deep Research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4803651" y="2249686"/>
            <a:ext cx="368342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Multi-step web research that produces a fully structured report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496119" y="3005882"/>
            <a:ext cx="4004965" cy="1507034"/>
          </a:xfrm>
          <a:prstGeom prst="roundRect">
            <a:avLst>
              <a:gd name="adj" fmla="val 1411"/>
            </a:avLst>
          </a:prstGeom>
          <a:solidFill>
            <a:srgbClr val="F9F8F5"/>
          </a:solidFill>
          <a:ln w="19050">
            <a:solidFill>
              <a:srgbClr val="D3D1C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15169" y="3024932"/>
            <a:ext cx="3966865" cy="425276"/>
          </a:xfrm>
          <a:prstGeom prst="rect">
            <a:avLst/>
          </a:prstGeom>
          <a:solidFill>
            <a:srgbClr val="EDEBE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92263" y="3131195"/>
            <a:ext cx="212601" cy="21260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56927" y="3591967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Creation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656927" y="3898478"/>
            <a:ext cx="368334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Canvas for docs, code &amp; sites — plus Slide Studio, Diagrammer, and a Writing Assistant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4642842" y="3005882"/>
            <a:ext cx="4005039" cy="1507034"/>
          </a:xfrm>
          <a:prstGeom prst="roundRect">
            <a:avLst>
              <a:gd name="adj" fmla="val 1411"/>
            </a:avLst>
          </a:prstGeom>
          <a:solidFill>
            <a:srgbClr val="F9F8F5"/>
          </a:solidFill>
          <a:ln w="19050">
            <a:solidFill>
              <a:srgbClr val="D3D1C9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661892" y="3024932"/>
            <a:ext cx="3966939" cy="425276"/>
          </a:xfrm>
          <a:prstGeom prst="rect">
            <a:avLst/>
          </a:prstGeom>
          <a:solidFill>
            <a:srgbClr val="EDEBE3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39061" y="3131195"/>
            <a:ext cx="212601" cy="21260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4803651" y="3591967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Actions</a:t>
            </a:r>
            <a:endParaRPr lang="en-US" sz="1350" dirty="0"/>
          </a:p>
        </p:txBody>
      </p:sp>
      <p:sp>
        <p:nvSpPr>
          <p:cNvPr id="22" name="Text 16"/>
          <p:cNvSpPr/>
          <p:nvPr/>
        </p:nvSpPr>
        <p:spPr>
          <a:xfrm>
            <a:off x="4803651" y="3898478"/>
            <a:ext cx="368342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search, file access, calendar, contacts, code execution, and reminders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94333"/>
            <a:ext cx="6497910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The Model Is a Setting, Not the Product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820838"/>
            <a:ext cx="8151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Switch between local and cloud models without changing how you work. Same interface, same tools, same retrieval — every time.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394022" y="2433935"/>
            <a:ext cx="4107135" cy="1615232"/>
          </a:xfrm>
          <a:prstGeom prst="roundRect">
            <a:avLst>
              <a:gd name="adj" fmla="val 1317"/>
            </a:avLst>
          </a:prstGeom>
          <a:solidFill>
            <a:srgbClr val="28282F"/>
          </a:solidFill>
          <a:ln/>
        </p:spPr>
      </p:sp>
      <p:sp>
        <p:nvSpPr>
          <p:cNvPr id="5" name="Text 3"/>
          <p:cNvSpPr/>
          <p:nvPr/>
        </p:nvSpPr>
        <p:spPr>
          <a:xfrm>
            <a:off x="535781" y="2575694"/>
            <a:ext cx="1772022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🏠</a:t>
            </a:r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 Local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35781" y="2943671"/>
            <a:ext cx="3823618" cy="1055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Runs on Apple Silicon via llama.cpp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Works fully offline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Supports Llama, Qwen, Gemma, and more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Nothing ever leaves your device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749701" y="2575694"/>
            <a:ext cx="1772022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☁️</a:t>
            </a:r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 Cloud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749701" y="2943671"/>
            <a:ext cx="3902943" cy="1055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Connects to any OpenAI-compatible API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Same interface, same tools, same retrieval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 provide your own API key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 control over which provider you use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0912" y="350416"/>
            <a:ext cx="5798567" cy="346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"Help me plan two weeks in Japan in the fall."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750912" y="869528"/>
            <a:ext cx="7642101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single prompt triggers a full end-to-end workflow — from clarifying questions to a finished slide deck.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750912" y="1124620"/>
            <a:ext cx="442987" cy="664518"/>
          </a:xfrm>
          <a:prstGeom prst="roundRect">
            <a:avLst>
              <a:gd name="adj" fmla="val 360030"/>
            </a:avLst>
          </a:prstGeom>
          <a:solidFill>
            <a:srgbClr val="EDEBE3"/>
          </a:solidFill>
          <a:ln/>
        </p:spPr>
      </p:sp>
      <p:sp>
        <p:nvSpPr>
          <p:cNvPr id="5" name="Text 3"/>
          <p:cNvSpPr/>
          <p:nvPr/>
        </p:nvSpPr>
        <p:spPr>
          <a:xfrm>
            <a:off x="889322" y="1353071"/>
            <a:ext cx="166092" cy="2076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280368" y="1235348"/>
            <a:ext cx="1384399" cy="17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Clarify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280368" y="1460227"/>
            <a:ext cx="7112645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Asks about your pace, travel style, and preferences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750912" y="1875606"/>
            <a:ext cx="442987" cy="664518"/>
          </a:xfrm>
          <a:prstGeom prst="roundRect">
            <a:avLst>
              <a:gd name="adj" fmla="val 360030"/>
            </a:avLst>
          </a:prstGeom>
          <a:solidFill>
            <a:srgbClr val="EDEBE3"/>
          </a:solidFill>
          <a:ln/>
        </p:spPr>
      </p:sp>
      <p:sp>
        <p:nvSpPr>
          <p:cNvPr id="9" name="Text 7"/>
          <p:cNvSpPr/>
          <p:nvPr/>
        </p:nvSpPr>
        <p:spPr>
          <a:xfrm>
            <a:off x="889322" y="2104058"/>
            <a:ext cx="166092" cy="2076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280368" y="1986335"/>
            <a:ext cx="1384399" cy="17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Research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1280368" y="2211214"/>
            <a:ext cx="7112645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Searches travel, weather, and logistics sources across the web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750912" y="2626593"/>
            <a:ext cx="442987" cy="664518"/>
          </a:xfrm>
          <a:prstGeom prst="roundRect">
            <a:avLst>
              <a:gd name="adj" fmla="val 360030"/>
            </a:avLst>
          </a:prstGeom>
          <a:solidFill>
            <a:srgbClr val="EDEBE3"/>
          </a:solidFill>
          <a:ln/>
        </p:spPr>
      </p:sp>
      <p:sp>
        <p:nvSpPr>
          <p:cNvPr id="13" name="Text 11"/>
          <p:cNvSpPr/>
          <p:nvPr/>
        </p:nvSpPr>
        <p:spPr>
          <a:xfrm>
            <a:off x="889322" y="2855044"/>
            <a:ext cx="166092" cy="2076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280368" y="2737321"/>
            <a:ext cx="1384399" cy="17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Retrieve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80368" y="2962201"/>
            <a:ext cx="7112645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Finds a note you wrote months ago mentioning Kyoto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750912" y="3377580"/>
            <a:ext cx="442987" cy="664518"/>
          </a:xfrm>
          <a:prstGeom prst="roundRect">
            <a:avLst>
              <a:gd name="adj" fmla="val 360030"/>
            </a:avLst>
          </a:prstGeom>
          <a:solidFill>
            <a:srgbClr val="EDEBE3"/>
          </a:solidFill>
          <a:ln/>
        </p:spPr>
      </p:sp>
      <p:sp>
        <p:nvSpPr>
          <p:cNvPr id="17" name="Text 15"/>
          <p:cNvSpPr/>
          <p:nvPr/>
        </p:nvSpPr>
        <p:spPr>
          <a:xfrm>
            <a:off x="889322" y="3606031"/>
            <a:ext cx="166092" cy="2076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280368" y="3488308"/>
            <a:ext cx="1384399" cy="17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Draft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1280368" y="3713187"/>
            <a:ext cx="7112645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Writes a full day-by-day itinerary in Canvas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750912" y="4128567"/>
            <a:ext cx="442987" cy="664518"/>
          </a:xfrm>
          <a:prstGeom prst="roundRect">
            <a:avLst>
              <a:gd name="adj" fmla="val 360030"/>
            </a:avLst>
          </a:prstGeom>
          <a:solidFill>
            <a:srgbClr val="EDEBE3"/>
          </a:solidFill>
          <a:ln/>
        </p:spPr>
      </p:sp>
      <p:sp>
        <p:nvSpPr>
          <p:cNvPr id="21" name="Text 19"/>
          <p:cNvSpPr/>
          <p:nvPr/>
        </p:nvSpPr>
        <p:spPr>
          <a:xfrm>
            <a:off x="889322" y="4357018"/>
            <a:ext cx="166092" cy="2076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5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280368" y="4239295"/>
            <a:ext cx="1384399" cy="17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Present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1280368" y="4464174"/>
            <a:ext cx="7112645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Turns your itinerary into a slide deck via Slide Studio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4489" y="346770"/>
            <a:ext cx="7449517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What "Retrieval-Augmented Generation" Actually Means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74489" y="2355503"/>
            <a:ext cx="1412081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74489" y="2621979"/>
            <a:ext cx="3759622" cy="7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250"/>
              </a:lnSpc>
              <a:buSzPct val="100000"/>
              <a:buChar char="•"/>
            </a:pPr>
            <a:r>
              <a:rPr lang="en-US" sz="8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language model knows general knowledge, not your files</a:t>
            </a:r>
            <a:endParaRPr lang="en-US" sz="850" dirty="0"/>
          </a:p>
          <a:p>
            <a:pPr algn="l" marL="342900" indent="-342900">
              <a:lnSpc>
                <a:spcPts val="1250"/>
              </a:lnSpc>
              <a:buSzPct val="100000"/>
              <a:buChar char="•"/>
            </a:pPr>
            <a:r>
              <a:rPr lang="en-US" sz="8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app searches your data and retrieves the most relevant text</a:t>
            </a:r>
            <a:endParaRPr lang="en-US" sz="850" dirty="0"/>
          </a:p>
          <a:p>
            <a:pPr algn="l" marL="342900" indent="-342900">
              <a:lnSpc>
                <a:spcPts val="1250"/>
              </a:lnSpc>
              <a:buSzPct val="100000"/>
              <a:buChar char="•"/>
            </a:pPr>
            <a:r>
              <a:rPr lang="en-US" sz="8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model answers using that context, with sources logged and shown —&gt; RAG</a:t>
            </a:r>
            <a:endParaRPr lang="en-US" sz="8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4503" y="935906"/>
            <a:ext cx="3759622" cy="3759622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503" y="935906"/>
            <a:ext cx="3759622" cy="375962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01911"/>
            <a:ext cx="35441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Experts and Brain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728415"/>
            <a:ext cx="81517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 retrieval modes to ground the agent in your data: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96119" y="2256458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Experts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496119" y="2619673"/>
            <a:ext cx="3902943" cy="779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Scoped to specific files, folders, or websites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Focused, precise retrieval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 be proactive or on-demand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749701" y="2256458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Unified Brain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749701" y="2619673"/>
            <a:ext cx="3902943" cy="730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Personal data indexed from: </a:t>
            </a:r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b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Messages, Email, Documents, Notes, and Calendar</a:t>
            </a:r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  <a:endParaRPr lang="en-US" sz="1100" dirty="0"/>
          </a:p>
          <a:p>
            <a:pPr algn="l" marL="342900" indent="-342900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 data is updated live as it comes in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77069" y="3589213"/>
            <a:ext cx="38100" cy="571426"/>
          </a:xfrm>
          <a:prstGeom prst="rect">
            <a:avLst/>
          </a:prstGeom>
          <a:solidFill>
            <a:srgbClr val="28282F"/>
          </a:solidFill>
          <a:ln/>
        </p:spPr>
      </p:sp>
      <p:sp>
        <p:nvSpPr>
          <p:cNvPr id="9" name="Text 7"/>
          <p:cNvSpPr/>
          <p:nvPr/>
        </p:nvSpPr>
        <p:spPr>
          <a:xfrm>
            <a:off x="675977" y="3608263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Experts = Focused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75977" y="3914775"/>
            <a:ext cx="380739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Scoped to the exact material you define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641503" y="3589213"/>
            <a:ext cx="38100" cy="571426"/>
          </a:xfrm>
          <a:prstGeom prst="rect">
            <a:avLst/>
          </a:prstGeom>
          <a:solidFill>
            <a:srgbClr val="28282F"/>
          </a:solidFill>
          <a:ln/>
        </p:spPr>
      </p:sp>
      <p:sp>
        <p:nvSpPr>
          <p:cNvPr id="12" name="Text 10"/>
          <p:cNvSpPr/>
          <p:nvPr/>
        </p:nvSpPr>
        <p:spPr>
          <a:xfrm>
            <a:off x="4840412" y="3608263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Brain = Broad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840412" y="3914775"/>
            <a:ext cx="380747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Searches across your full personal data landscape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5162" y="371624"/>
            <a:ext cx="5385718" cy="415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6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Hybrid Dense and Sparse Retrieval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65162" y="2085603"/>
            <a:ext cx="1849115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How the Brain Searches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65162" y="2417862"/>
            <a:ext cx="4371603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600"/>
              </a:lnSpc>
              <a:buSzPct val="100000"/>
              <a:buChar char="•"/>
            </a:pPr>
            <a:r>
              <a:rPr lang="en-US" sz="1000" b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Dense search</a:t>
            </a:r>
            <a:pPr algn="l" marL="342900" indent="-342900">
              <a:lnSpc>
                <a:spcPts val="1600"/>
              </a:lnSpc>
              <a:buSzPct val="100000"/>
              <a:buChar char="•"/>
            </a:pPr>
            <a:r>
              <a:rPr lang="en-US" sz="10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converts text into vectors and matches by meaning, even when words differ.</a:t>
            </a:r>
            <a:endParaRPr lang="en-US" sz="1000" dirty="0"/>
          </a:p>
          <a:p>
            <a:pPr algn="l" marL="342900" indent="-342900">
              <a:lnSpc>
                <a:spcPts val="1600"/>
              </a:lnSpc>
              <a:buSzPct val="100000"/>
              <a:buChar char="•"/>
            </a:pPr>
            <a:r>
              <a:rPr lang="en-US" sz="1000" b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Sparse search</a:t>
            </a:r>
            <a:pPr algn="l" marL="342900" indent="-342900">
              <a:lnSpc>
                <a:spcPts val="1600"/>
              </a:lnSpc>
              <a:buSzPct val="100000"/>
              <a:buChar char="•"/>
            </a:pPr>
            <a:r>
              <a:rPr lang="en-US" sz="10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matches exact or near-exact keywords, which works well for names, dates, and phrases.</a:t>
            </a:r>
            <a:endParaRPr lang="en-US" sz="1000" dirty="0"/>
          </a:p>
          <a:p>
            <a:pPr algn="l" marL="342900" indent="-342900">
              <a:lnSpc>
                <a:spcPts val="1600"/>
              </a:lnSpc>
              <a:buSzPct val="100000"/>
              <a:buChar char="•"/>
            </a:pPr>
            <a:r>
              <a:rPr lang="en-US" sz="1000" b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Fusion step</a:t>
            </a:r>
            <a:pPr algn="l" marL="342900" indent="-342900">
              <a:lnSpc>
                <a:spcPts val="1600"/>
              </a:lnSpc>
              <a:buSzPct val="100000"/>
              <a:buChar char="•"/>
            </a:pPr>
            <a:r>
              <a:rPr lang="en-US" sz="10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combines both signals into one ranked list, then expands the top results with surrounding context.</a:t>
            </a:r>
            <a:endParaRPr lang="en-US" sz="10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5675" y="1113904"/>
            <a:ext cx="3517850" cy="3517850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675" y="1113904"/>
            <a:ext cx="3517850" cy="35178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DFDFE0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9610" y="451172"/>
            <a:ext cx="4815780" cy="80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5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"What was the restaurant my sister recommended last year?"</a:t>
            </a:r>
            <a:endParaRPr lang="en-US" sz="2500" dirty="0"/>
          </a:p>
        </p:txBody>
      </p:sp>
      <p:sp>
        <p:nvSpPr>
          <p:cNvPr id="6" name="Text 2"/>
          <p:cNvSpPr/>
          <p:nvPr/>
        </p:nvSpPr>
        <p:spPr>
          <a:xfrm>
            <a:off x="449610" y="1428676"/>
            <a:ext cx="4815780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Brain turns a vague memory into a calendar event — in four steps.</a:t>
            </a:r>
            <a:endParaRPr lang="en-US" sz="1000" dirty="0"/>
          </a:p>
        </p:txBody>
      </p:sp>
      <p:sp>
        <p:nvSpPr>
          <p:cNvPr id="7" name="Shape 3"/>
          <p:cNvSpPr/>
          <p:nvPr/>
        </p:nvSpPr>
        <p:spPr>
          <a:xfrm>
            <a:off x="594122" y="1755577"/>
            <a:ext cx="14288" cy="2936677"/>
          </a:xfrm>
          <a:prstGeom prst="roundRect">
            <a:avLst>
              <a:gd name="adj" fmla="val 134879"/>
            </a:avLst>
          </a:prstGeom>
          <a:solidFill>
            <a:srgbClr val="D3D1C9"/>
          </a:solidFill>
          <a:ln/>
        </p:spPr>
      </p:sp>
      <p:sp>
        <p:nvSpPr>
          <p:cNvPr id="8" name="Shape 4"/>
          <p:cNvSpPr/>
          <p:nvPr/>
        </p:nvSpPr>
        <p:spPr>
          <a:xfrm>
            <a:off x="724346" y="1892945"/>
            <a:ext cx="385390" cy="14288"/>
          </a:xfrm>
          <a:prstGeom prst="roundRect">
            <a:avLst>
              <a:gd name="adj" fmla="val 134879"/>
            </a:avLst>
          </a:prstGeom>
          <a:solidFill>
            <a:srgbClr val="D3D1C9"/>
          </a:solidFill>
          <a:ln/>
        </p:spPr>
      </p:sp>
      <p:sp>
        <p:nvSpPr>
          <p:cNvPr id="9" name="Shape 5"/>
          <p:cNvSpPr/>
          <p:nvPr/>
        </p:nvSpPr>
        <p:spPr>
          <a:xfrm>
            <a:off x="449610" y="1755577"/>
            <a:ext cx="289024" cy="289024"/>
          </a:xfrm>
          <a:prstGeom prst="roundRect">
            <a:avLst>
              <a:gd name="adj" fmla="val 6668"/>
            </a:avLst>
          </a:prstGeom>
          <a:solidFill>
            <a:srgbClr val="EDEBE3"/>
          </a:solidFill>
          <a:ln/>
        </p:spPr>
      </p:sp>
      <p:sp>
        <p:nvSpPr>
          <p:cNvPr id="10" name="Text 6"/>
          <p:cNvSpPr/>
          <p:nvPr/>
        </p:nvSpPr>
        <p:spPr>
          <a:xfrm>
            <a:off x="497793" y="1779650"/>
            <a:ext cx="192658" cy="24087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1236464" y="1799704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Search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1236464" y="2070199"/>
            <a:ext cx="4028926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Brain searches the Messages collection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724346" y="2636341"/>
            <a:ext cx="385390" cy="14288"/>
          </a:xfrm>
          <a:prstGeom prst="roundRect">
            <a:avLst>
              <a:gd name="adj" fmla="val 134879"/>
            </a:avLst>
          </a:prstGeom>
          <a:solidFill>
            <a:srgbClr val="D3D1C9"/>
          </a:solidFill>
          <a:ln/>
        </p:spPr>
      </p:sp>
      <p:sp>
        <p:nvSpPr>
          <p:cNvPr id="14" name="Shape 10"/>
          <p:cNvSpPr/>
          <p:nvPr/>
        </p:nvSpPr>
        <p:spPr>
          <a:xfrm>
            <a:off x="449610" y="2498973"/>
            <a:ext cx="289024" cy="289024"/>
          </a:xfrm>
          <a:prstGeom prst="roundRect">
            <a:avLst>
              <a:gd name="adj" fmla="val 6668"/>
            </a:avLst>
          </a:prstGeom>
          <a:solidFill>
            <a:srgbClr val="EDEBE3"/>
          </a:solidFill>
          <a:ln/>
        </p:spPr>
      </p:sp>
      <p:sp>
        <p:nvSpPr>
          <p:cNvPr id="15" name="Text 11"/>
          <p:cNvSpPr/>
          <p:nvPr/>
        </p:nvSpPr>
        <p:spPr>
          <a:xfrm>
            <a:off x="497793" y="2523046"/>
            <a:ext cx="192658" cy="24087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1236464" y="2543101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Find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1236464" y="2813596"/>
            <a:ext cx="4028926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Locates the conversation from 11 months ago, identifies your sister, returns her exact recommendation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724346" y="3575670"/>
            <a:ext cx="385390" cy="14288"/>
          </a:xfrm>
          <a:prstGeom prst="roundRect">
            <a:avLst>
              <a:gd name="adj" fmla="val 134879"/>
            </a:avLst>
          </a:prstGeom>
          <a:solidFill>
            <a:srgbClr val="D3D1C9"/>
          </a:solidFill>
          <a:ln/>
        </p:spPr>
      </p:sp>
      <p:sp>
        <p:nvSpPr>
          <p:cNvPr id="19" name="Shape 15"/>
          <p:cNvSpPr/>
          <p:nvPr/>
        </p:nvSpPr>
        <p:spPr>
          <a:xfrm>
            <a:off x="449610" y="3438302"/>
            <a:ext cx="289024" cy="289024"/>
          </a:xfrm>
          <a:prstGeom prst="roundRect">
            <a:avLst>
              <a:gd name="adj" fmla="val 6668"/>
            </a:avLst>
          </a:prstGeom>
          <a:solidFill>
            <a:srgbClr val="EDEBE3"/>
          </a:solidFill>
          <a:ln/>
        </p:spPr>
      </p:sp>
      <p:sp>
        <p:nvSpPr>
          <p:cNvPr id="20" name="Text 16"/>
          <p:cNvSpPr/>
          <p:nvPr/>
        </p:nvSpPr>
        <p:spPr>
          <a:xfrm>
            <a:off x="497793" y="3462375"/>
            <a:ext cx="192658" cy="24087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3</a:t>
            </a:r>
            <a:endParaRPr lang="en-US" sz="1500" dirty="0"/>
          </a:p>
        </p:txBody>
      </p:sp>
      <p:sp>
        <p:nvSpPr>
          <p:cNvPr id="21" name="Text 17"/>
          <p:cNvSpPr/>
          <p:nvPr/>
        </p:nvSpPr>
        <p:spPr>
          <a:xfrm>
            <a:off x="1236464" y="3482429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Verify</a:t>
            </a:r>
            <a:endParaRPr lang="en-US" sz="1250" dirty="0"/>
          </a:p>
        </p:txBody>
      </p:sp>
      <p:sp>
        <p:nvSpPr>
          <p:cNvPr id="22" name="Text 18"/>
          <p:cNvSpPr/>
          <p:nvPr/>
        </p:nvSpPr>
        <p:spPr>
          <a:xfrm>
            <a:off x="1236464" y="3752924"/>
            <a:ext cx="4028926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 ask if it's still open — it searches the web to confirm</a:t>
            </a:r>
            <a:endParaRPr lang="en-US" sz="1000" dirty="0"/>
          </a:p>
        </p:txBody>
      </p:sp>
      <p:sp>
        <p:nvSpPr>
          <p:cNvPr id="23" name="Shape 19"/>
          <p:cNvSpPr/>
          <p:nvPr/>
        </p:nvSpPr>
        <p:spPr>
          <a:xfrm>
            <a:off x="724346" y="4319067"/>
            <a:ext cx="385390" cy="14288"/>
          </a:xfrm>
          <a:prstGeom prst="roundRect">
            <a:avLst>
              <a:gd name="adj" fmla="val 134879"/>
            </a:avLst>
          </a:prstGeom>
          <a:solidFill>
            <a:srgbClr val="D3D1C9"/>
          </a:solidFill>
          <a:ln/>
        </p:spPr>
      </p:sp>
      <p:sp>
        <p:nvSpPr>
          <p:cNvPr id="24" name="Shape 20"/>
          <p:cNvSpPr/>
          <p:nvPr/>
        </p:nvSpPr>
        <p:spPr>
          <a:xfrm>
            <a:off x="449610" y="4181698"/>
            <a:ext cx="289024" cy="289024"/>
          </a:xfrm>
          <a:prstGeom prst="roundRect">
            <a:avLst>
              <a:gd name="adj" fmla="val 6668"/>
            </a:avLst>
          </a:prstGeom>
          <a:solidFill>
            <a:srgbClr val="EDEBE3"/>
          </a:solidFill>
          <a:ln/>
        </p:spPr>
      </p:sp>
      <p:sp>
        <p:nvSpPr>
          <p:cNvPr id="25" name="Text 21"/>
          <p:cNvSpPr/>
          <p:nvPr/>
        </p:nvSpPr>
        <p:spPr>
          <a:xfrm>
            <a:off x="497793" y="4205771"/>
            <a:ext cx="192658" cy="24087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4</a:t>
            </a:r>
            <a:endParaRPr lang="en-US" sz="1500" dirty="0"/>
          </a:p>
        </p:txBody>
      </p:sp>
      <p:sp>
        <p:nvSpPr>
          <p:cNvPr id="26" name="Text 22"/>
          <p:cNvSpPr/>
          <p:nvPr/>
        </p:nvSpPr>
        <p:spPr>
          <a:xfrm>
            <a:off x="1236464" y="4225826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Act</a:t>
            </a:r>
            <a:endParaRPr lang="en-US" sz="1250" dirty="0"/>
          </a:p>
        </p:txBody>
      </p:sp>
      <p:sp>
        <p:nvSpPr>
          <p:cNvPr id="27" name="Text 23"/>
          <p:cNvSpPr/>
          <p:nvPr/>
        </p:nvSpPr>
        <p:spPr>
          <a:xfrm>
            <a:off x="1236464" y="4496321"/>
            <a:ext cx="4028926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"Add it to my calendar for Saturday" — event created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4489" y="322287"/>
            <a:ext cx="5258098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From Question to Answer: The Full Loop</a:t>
            </a:r>
            <a:endParaRPr lang="en-US" sz="22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162" y="855241"/>
            <a:ext cx="7451601" cy="29212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490" y="998506"/>
            <a:ext cx="1364106" cy="438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Context Assembly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6755195" y="998506"/>
            <a:ext cx="1364106" cy="438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Memory &amp; Retrieval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6755195" y="3413947"/>
            <a:ext cx="1364106" cy="219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Tool Loop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1024490" y="3413947"/>
            <a:ext cx="1364106" cy="219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Iteration Limit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74489" y="3877717"/>
            <a:ext cx="2538338" cy="943496"/>
          </a:xfrm>
          <a:prstGeom prst="roundRect">
            <a:avLst>
              <a:gd name="adj" fmla="val 1796"/>
            </a:avLst>
          </a:prstGeom>
          <a:solidFill>
            <a:srgbClr val="EDEBE3"/>
          </a:solidFill>
          <a:ln/>
        </p:spPr>
      </p:sp>
      <p:sp>
        <p:nvSpPr>
          <p:cNvPr id="9" name="Text 6"/>
          <p:cNvSpPr/>
          <p:nvPr/>
        </p:nvSpPr>
        <p:spPr>
          <a:xfrm>
            <a:off x="787450" y="3990677"/>
            <a:ext cx="1412081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Context Assembly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787450" y="4221138"/>
            <a:ext cx="2312417" cy="324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0"/>
              </a:lnSpc>
              <a:buNone/>
            </a:pPr>
            <a:r>
              <a:rPr lang="en-US" sz="8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Memory, retrieval results, and attachments are added before the model sees anything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3302794" y="3877717"/>
            <a:ext cx="2538338" cy="943496"/>
          </a:xfrm>
          <a:prstGeom prst="roundRect">
            <a:avLst>
              <a:gd name="adj" fmla="val 1796"/>
            </a:avLst>
          </a:prstGeom>
          <a:solidFill>
            <a:srgbClr val="EDEBE3"/>
          </a:solidFill>
          <a:ln/>
        </p:spPr>
      </p:sp>
      <p:sp>
        <p:nvSpPr>
          <p:cNvPr id="12" name="Text 9"/>
          <p:cNvSpPr/>
          <p:nvPr/>
        </p:nvSpPr>
        <p:spPr>
          <a:xfrm>
            <a:off x="3415754" y="3990677"/>
            <a:ext cx="1412081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Tool Loop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3415754" y="4221138"/>
            <a:ext cx="2312417" cy="487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0"/>
              </a:lnSpc>
              <a:buNone/>
            </a:pPr>
            <a:r>
              <a:rPr lang="en-US" sz="8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Model calls a tool → app executes it → result returns to model. Repeats as needed.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5931098" y="3877717"/>
            <a:ext cx="2538338" cy="943496"/>
          </a:xfrm>
          <a:prstGeom prst="roundRect">
            <a:avLst>
              <a:gd name="adj" fmla="val 1796"/>
            </a:avLst>
          </a:prstGeom>
          <a:solidFill>
            <a:srgbClr val="EDEBE3"/>
          </a:solidFill>
          <a:ln/>
        </p:spPr>
      </p:sp>
      <p:sp>
        <p:nvSpPr>
          <p:cNvPr id="15" name="Text 12"/>
          <p:cNvSpPr/>
          <p:nvPr/>
        </p:nvSpPr>
        <p:spPr>
          <a:xfrm>
            <a:off x="6044059" y="3990677"/>
            <a:ext cx="1412081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Iteration Limit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6044059" y="4221138"/>
            <a:ext cx="2312417" cy="324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0"/>
              </a:lnSpc>
              <a:buNone/>
            </a:pPr>
            <a:r>
              <a:rPr lang="en-US" sz="8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loop stops automatically, bounded by a hard cap — always predictable and safe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1871" y="367233"/>
            <a:ext cx="3412480" cy="394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4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Architectural Overview</a:t>
            </a:r>
            <a:endParaRPr lang="en-US" sz="2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1871" y="986656"/>
            <a:ext cx="7263929" cy="347208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41871" y="4585246"/>
            <a:ext cx="8260259" cy="190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zooms in to the specific working of the chat agent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2458343"/>
            <a:ext cx="81517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DFDFE0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832101" y="323478"/>
            <a:ext cx="4908798" cy="71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Tools are loaded on demand, not all at once</a:t>
            </a:r>
            <a:endParaRPr lang="en-US" sz="2250" dirty="0"/>
          </a:p>
        </p:txBody>
      </p:sp>
      <p:sp>
        <p:nvSpPr>
          <p:cNvPr id="6" name="Text 2"/>
          <p:cNvSpPr/>
          <p:nvPr/>
        </p:nvSpPr>
        <p:spPr>
          <a:xfrm>
            <a:off x="3832101" y="1183704"/>
            <a:ext cx="4908798" cy="500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language model has a fixed context window. Loading every possible tool definition into every request wastes that valuable space and can significantly slow down the model's response time.</a:t>
            </a: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3832101" y="1789881"/>
            <a:ext cx="4908798" cy="11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Our workspace maintains three essential tools always active: web search, Brain search for personal data, and a special tool to dynamically load additional capabilities. All other tools—such as calendar integrations, file access, code execution, contacts, and reminders—are initially represented by a compact index of their name and description. When the model determines it needs a specific tool, it calls a dedicated </a:t>
            </a:r>
            <a:pPr algn="l" indent="0" marL="0">
              <a:lnSpc>
                <a:spcPts val="1300"/>
              </a:lnSpc>
              <a:buNone/>
            </a:pPr>
            <a:r>
              <a:rPr lang="en-US" sz="900" dirty="0">
                <a:solidFill>
                  <a:srgbClr val="161613"/>
                </a:solidFill>
                <a:highlight>
                  <a:srgbClr val="ECEBE8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load_skills</a:t>
            </a:r>
            <a:pPr algn="l" indent="0" marL="0">
              <a:lnSpc>
                <a:spcPts val="1300"/>
              </a:lnSpc>
              <a:buNone/>
            </a:pPr>
            <a:r>
              <a:rPr lang="en-US" sz="9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function to pull its full definition into context. Loaded skills are designed to expire automatically after a few turns of disuse, ensuring optimal context utilization.</a:t>
            </a:r>
            <a:endParaRPr lang="en-US" sz="900" dirty="0"/>
          </a:p>
        </p:txBody>
      </p:sp>
      <p:sp>
        <p:nvSpPr>
          <p:cNvPr id="8" name="Shape 4"/>
          <p:cNvSpPr/>
          <p:nvPr/>
        </p:nvSpPr>
        <p:spPr>
          <a:xfrm>
            <a:off x="3832101" y="3068762"/>
            <a:ext cx="4908798" cy="828824"/>
          </a:xfrm>
          <a:prstGeom prst="roundRect">
            <a:avLst>
              <a:gd name="adj" fmla="val 8274"/>
            </a:avLst>
          </a:prstGeom>
          <a:solidFill>
            <a:srgbClr val="F9F8F5"/>
          </a:solidFill>
          <a:ln w="14288">
            <a:solidFill>
              <a:srgbClr val="D3D1C9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3817813" y="3068762"/>
            <a:ext cx="57150" cy="828824"/>
          </a:xfrm>
          <a:prstGeom prst="roundRect">
            <a:avLst>
              <a:gd name="adj" fmla="val 30233"/>
            </a:avLst>
          </a:prstGeom>
          <a:solidFill>
            <a:srgbClr val="28282F"/>
          </a:solidFill>
          <a:ln/>
        </p:spPr>
      </p:sp>
      <p:sp>
        <p:nvSpPr>
          <p:cNvPr id="10" name="Text 6"/>
          <p:cNvSpPr/>
          <p:nvPr/>
        </p:nvSpPr>
        <p:spPr>
          <a:xfrm>
            <a:off x="4004370" y="3198168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Compact Index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4004370" y="3434209"/>
            <a:ext cx="4607123" cy="333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Most tools exist as a minimal reference until their specific functionality is required by the model.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3832101" y="3991124"/>
            <a:ext cx="4908798" cy="828824"/>
          </a:xfrm>
          <a:prstGeom prst="roundRect">
            <a:avLst>
              <a:gd name="adj" fmla="val 8274"/>
            </a:avLst>
          </a:prstGeom>
          <a:solidFill>
            <a:srgbClr val="F9F8F5"/>
          </a:solidFill>
          <a:ln w="14288">
            <a:solidFill>
              <a:srgbClr val="D3D1C9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3817813" y="3991124"/>
            <a:ext cx="57150" cy="828824"/>
          </a:xfrm>
          <a:prstGeom prst="roundRect">
            <a:avLst>
              <a:gd name="adj" fmla="val 30233"/>
            </a:avLst>
          </a:prstGeom>
          <a:solidFill>
            <a:srgbClr val="28282F"/>
          </a:solidFill>
          <a:ln/>
        </p:spPr>
      </p:sp>
      <p:sp>
        <p:nvSpPr>
          <p:cNvPr id="14" name="Text 10"/>
          <p:cNvSpPr/>
          <p:nvPr/>
        </p:nvSpPr>
        <p:spPr>
          <a:xfrm>
            <a:off x="4004370" y="4120530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Dynamic Lifecycle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4004370" y="4356571"/>
            <a:ext cx="4607123" cy="333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9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 tool schemas load only when needed and are automatically unloaded to free up context space.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8F5">
              <a:alpha val="6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FDFE0"/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96119" y="444550"/>
            <a:ext cx="7588672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What leaves your machine and what does not</a:t>
            </a:r>
            <a:endParaRPr lang="en-US" sz="2750" dirty="0"/>
          </a:p>
        </p:txBody>
      </p:sp>
      <p:sp>
        <p:nvSpPr>
          <p:cNvPr id="7" name="Text 3"/>
          <p:cNvSpPr/>
          <p:nvPr/>
        </p:nvSpPr>
        <p:spPr>
          <a:xfrm>
            <a:off x="496119" y="1100138"/>
            <a:ext cx="81517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Understand the data flow with both local and cloud models, and how your privacy is protected.</a:t>
            </a:r>
            <a:endParaRPr lang="en-US" sz="1100" dirty="0"/>
          </a:p>
        </p:txBody>
      </p:sp>
      <p:sp>
        <p:nvSpPr>
          <p:cNvPr id="8" name="Shape 4"/>
          <p:cNvSpPr/>
          <p:nvPr/>
        </p:nvSpPr>
        <p:spPr>
          <a:xfrm>
            <a:off x="496119" y="1486421"/>
            <a:ext cx="4004965" cy="1535385"/>
          </a:xfrm>
          <a:prstGeom prst="roundRect">
            <a:avLst>
              <a:gd name="adj" fmla="val 5956"/>
            </a:avLst>
          </a:prstGeom>
          <a:solidFill>
            <a:srgbClr val="F9F8F5"/>
          </a:solidFill>
          <a:ln w="19050">
            <a:solidFill>
              <a:srgbClr val="D3D1C9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477069" y="1486421"/>
            <a:ext cx="76200" cy="1535385"/>
          </a:xfrm>
          <a:prstGeom prst="roundRect">
            <a:avLst>
              <a:gd name="adj" fmla="val 27907"/>
            </a:avLst>
          </a:prstGeom>
          <a:solidFill>
            <a:srgbClr val="28282F"/>
          </a:solidFill>
          <a:ln/>
        </p:spPr>
      </p:sp>
      <p:sp>
        <p:nvSpPr>
          <p:cNvPr id="10" name="Text 6"/>
          <p:cNvSpPr/>
          <p:nvPr/>
        </p:nvSpPr>
        <p:spPr>
          <a:xfrm>
            <a:off x="714077" y="1647230"/>
            <a:ext cx="248766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Local Model: Absolute Privacy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714077" y="1953741"/>
            <a:ext cx="362619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 local models, </a:t>
            </a:r>
            <a:pPr algn="l" indent="0" marL="0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nothing leaves your machine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There are no servers, no logging, and no accounts involved, ensuring your data remains entirely on your device.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4642842" y="1486421"/>
            <a:ext cx="4005039" cy="1535385"/>
          </a:xfrm>
          <a:prstGeom prst="roundRect">
            <a:avLst>
              <a:gd name="adj" fmla="val 5956"/>
            </a:avLst>
          </a:prstGeom>
          <a:solidFill>
            <a:srgbClr val="F9F8F5"/>
          </a:solidFill>
          <a:ln w="19050">
            <a:solidFill>
              <a:srgbClr val="D3D1C9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623792" y="1486421"/>
            <a:ext cx="76200" cy="1535385"/>
          </a:xfrm>
          <a:prstGeom prst="roundRect">
            <a:avLst>
              <a:gd name="adj" fmla="val 27907"/>
            </a:avLst>
          </a:prstGeom>
          <a:solidFill>
            <a:srgbClr val="28282F"/>
          </a:solidFill>
          <a:ln/>
        </p:spPr>
      </p:sp>
      <p:sp>
        <p:nvSpPr>
          <p:cNvPr id="14" name="Text 10"/>
          <p:cNvSpPr/>
          <p:nvPr/>
        </p:nvSpPr>
        <p:spPr>
          <a:xfrm>
            <a:off x="4860801" y="1647230"/>
            <a:ext cx="236867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Cloud Model: Opt-In Control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860801" y="1953741"/>
            <a:ext cx="3626272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you choose to use a cloud model, your query is sent to that provider under their terms. This feature is </a:t>
            </a:r>
            <a:pPr algn="l" indent="0" marL="0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strictly opt-in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giving you full control.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96119" y="3163565"/>
            <a:ext cx="4004965" cy="1535385"/>
          </a:xfrm>
          <a:prstGeom prst="roundRect">
            <a:avLst>
              <a:gd name="adj" fmla="val 5956"/>
            </a:avLst>
          </a:prstGeom>
          <a:solidFill>
            <a:srgbClr val="F9F8F5"/>
          </a:solidFill>
          <a:ln w="19050">
            <a:solidFill>
              <a:srgbClr val="D3D1C9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477069" y="3163565"/>
            <a:ext cx="76200" cy="1535385"/>
          </a:xfrm>
          <a:prstGeom prst="roundRect">
            <a:avLst>
              <a:gd name="adj" fmla="val 27907"/>
            </a:avLst>
          </a:prstGeom>
          <a:solidFill>
            <a:srgbClr val="28282F"/>
          </a:solidFill>
          <a:ln/>
        </p:spPr>
      </p:sp>
      <p:sp>
        <p:nvSpPr>
          <p:cNvPr id="18" name="Text 14"/>
          <p:cNvSpPr/>
          <p:nvPr/>
        </p:nvSpPr>
        <p:spPr>
          <a:xfrm>
            <a:off x="714077" y="3324374"/>
            <a:ext cx="25574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Full Transparency: Agent Trace</a:t>
            </a:r>
            <a:endParaRPr lang="en-US" sz="1350" dirty="0"/>
          </a:p>
        </p:txBody>
      </p:sp>
      <p:sp>
        <p:nvSpPr>
          <p:cNvPr id="19" name="Text 15"/>
          <p:cNvSpPr/>
          <p:nvPr/>
        </p:nvSpPr>
        <p:spPr>
          <a:xfrm>
            <a:off x="714077" y="3630885"/>
            <a:ext cx="362619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retrieval choices are meticulously logged in the </a:t>
            </a:r>
            <a:pPr algn="l" indent="0" marL="0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Agent Trace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You can see exactly what the model searched and why, providing complete visibility into its actions.</a:t>
            </a:r>
            <a:endParaRPr lang="en-US" sz="1100" dirty="0"/>
          </a:p>
        </p:txBody>
      </p:sp>
      <p:sp>
        <p:nvSpPr>
          <p:cNvPr id="20" name="Shape 16"/>
          <p:cNvSpPr/>
          <p:nvPr/>
        </p:nvSpPr>
        <p:spPr>
          <a:xfrm>
            <a:off x="4642842" y="3163565"/>
            <a:ext cx="4005039" cy="1535385"/>
          </a:xfrm>
          <a:prstGeom prst="roundRect">
            <a:avLst>
              <a:gd name="adj" fmla="val 5956"/>
            </a:avLst>
          </a:prstGeom>
          <a:solidFill>
            <a:srgbClr val="F9F8F5"/>
          </a:solidFill>
          <a:ln w="19050">
            <a:solidFill>
              <a:srgbClr val="D3D1C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4623792" y="3163565"/>
            <a:ext cx="76200" cy="1535385"/>
          </a:xfrm>
          <a:prstGeom prst="roundRect">
            <a:avLst>
              <a:gd name="adj" fmla="val 27907"/>
            </a:avLst>
          </a:prstGeom>
          <a:solidFill>
            <a:srgbClr val="28282F"/>
          </a:solidFill>
          <a:ln/>
        </p:spPr>
      </p:sp>
      <p:sp>
        <p:nvSpPr>
          <p:cNvPr id="22" name="Text 18"/>
          <p:cNvSpPr/>
          <p:nvPr/>
        </p:nvSpPr>
        <p:spPr>
          <a:xfrm>
            <a:off x="4860801" y="3324374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macOS Permissions</a:t>
            </a:r>
            <a:endParaRPr lang="en-US" sz="1350" dirty="0"/>
          </a:p>
        </p:txBody>
      </p:sp>
      <p:sp>
        <p:nvSpPr>
          <p:cNvPr id="23" name="Text 19"/>
          <p:cNvSpPr/>
          <p:nvPr/>
        </p:nvSpPr>
        <p:spPr>
          <a:xfrm>
            <a:off x="4860801" y="3630885"/>
            <a:ext cx="362627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Access to sensitive data via tools like Calendar or Contacts requires </a:t>
            </a:r>
            <a:pPr algn="l" indent="0" marL="0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explicit macOS permission prompts</a:t>
            </a:r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ensuring you always grant approval for data access.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2026-05-11T21:40:24Z</dcterms:created>
  <dcterms:modified xsi:type="dcterms:W3CDTF">2026-05-11T21:40:24Z</dcterms:modified>
</cp:coreProperties>
</file>